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147375444" r:id="rId2"/>
    <p:sldId id="2147375438" r:id="rId3"/>
    <p:sldId id="2147375439" r:id="rId4"/>
    <p:sldId id="322" r:id="rId5"/>
    <p:sldId id="2147375440" r:id="rId6"/>
    <p:sldId id="2147375441" r:id="rId7"/>
    <p:sldId id="214737544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2E1B3-3682-7BB5-E57D-9D692A284707}" name="Santafede JS Jacopo" initials="SJJ" userId="S::jacopo.santafede@gruppocap.it::c7109be4-a327-44ef-b629-63f856594c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FF"/>
    <a:srgbClr val="00D6BF"/>
    <a:srgbClr val="008ECE"/>
    <a:srgbClr val="009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ernini" userId="c0f7ac9e-2d72-4a9c-a81e-5f03f608545f" providerId="ADAL" clId="{06E992EB-7534-4DB8-ADC1-7F1B462D21F8}"/>
    <pc:docChg chg="custSel addSld modSld sldOrd">
      <pc:chgData name="Paolo Bernini" userId="c0f7ac9e-2d72-4a9c-a81e-5f03f608545f" providerId="ADAL" clId="{06E992EB-7534-4DB8-ADC1-7F1B462D21F8}" dt="2025-02-06T11:39:53.592" v="88" actId="27636"/>
      <pc:docMkLst>
        <pc:docMk/>
      </pc:docMkLst>
      <pc:sldChg chg="delSp modSp add mod ord">
        <pc:chgData name="Paolo Bernini" userId="c0f7ac9e-2d72-4a9c-a81e-5f03f608545f" providerId="ADAL" clId="{06E992EB-7534-4DB8-ADC1-7F1B462D21F8}" dt="2025-02-06T11:39:53.592" v="88" actId="27636"/>
        <pc:sldMkLst>
          <pc:docMk/>
          <pc:sldMk cId="1237349949" sldId="2147375444"/>
        </pc:sldMkLst>
        <pc:spChg chg="del">
          <ac:chgData name="Paolo Bernini" userId="c0f7ac9e-2d72-4a9c-a81e-5f03f608545f" providerId="ADAL" clId="{06E992EB-7534-4DB8-ADC1-7F1B462D21F8}" dt="2025-02-06T11:37:05.324" v="3" actId="21"/>
          <ac:spMkLst>
            <pc:docMk/>
            <pc:sldMk cId="1237349949" sldId="2147375444"/>
            <ac:spMk id="6" creationId="{3ED0C377-317B-01E3-DB14-F17540FB340A}"/>
          </ac:spMkLst>
        </pc:spChg>
        <pc:spChg chg="mod">
          <ac:chgData name="Paolo Bernini" userId="c0f7ac9e-2d72-4a9c-a81e-5f03f608545f" providerId="ADAL" clId="{06E992EB-7534-4DB8-ADC1-7F1B462D21F8}" dt="2025-02-06T11:39:53.592" v="88" actId="27636"/>
          <ac:spMkLst>
            <pc:docMk/>
            <pc:sldMk cId="1237349949" sldId="2147375444"/>
            <ac:spMk id="16" creationId="{65A9832F-2C29-CD1E-B4A7-39A9AB9750A8}"/>
          </ac:spMkLst>
        </pc:spChg>
        <pc:spChg chg="del">
          <ac:chgData name="Paolo Bernini" userId="c0f7ac9e-2d72-4a9c-a81e-5f03f608545f" providerId="ADAL" clId="{06E992EB-7534-4DB8-ADC1-7F1B462D21F8}" dt="2025-02-06T11:37:17.092" v="7" actId="21"/>
          <ac:spMkLst>
            <pc:docMk/>
            <pc:sldMk cId="1237349949" sldId="2147375444"/>
            <ac:spMk id="18" creationId="{C3A2E09B-28D1-206A-AA96-78D22ECE3A7E}"/>
          </ac:spMkLst>
        </pc:spChg>
        <pc:spChg chg="del">
          <ac:chgData name="Paolo Bernini" userId="c0f7ac9e-2d72-4a9c-a81e-5f03f608545f" providerId="ADAL" clId="{06E992EB-7534-4DB8-ADC1-7F1B462D21F8}" dt="2025-02-06T11:37:11.248" v="5" actId="21"/>
          <ac:spMkLst>
            <pc:docMk/>
            <pc:sldMk cId="1237349949" sldId="2147375444"/>
            <ac:spMk id="35" creationId="{AF03CDBD-8951-FCF6-B404-FA84C8133004}"/>
          </ac:spMkLst>
        </pc:spChg>
        <pc:spChg chg="del">
          <ac:chgData name="Paolo Bernini" userId="c0f7ac9e-2d72-4a9c-a81e-5f03f608545f" providerId="ADAL" clId="{06E992EB-7534-4DB8-ADC1-7F1B462D21F8}" dt="2025-02-06T11:37:07.421" v="4" actId="21"/>
          <ac:spMkLst>
            <pc:docMk/>
            <pc:sldMk cId="1237349949" sldId="2147375444"/>
            <ac:spMk id="37" creationId="{77ADB35E-2989-0CC2-2423-5E43C317F0F2}"/>
          </ac:spMkLst>
        </pc:spChg>
        <pc:spChg chg="del">
          <ac:chgData name="Paolo Bernini" userId="c0f7ac9e-2d72-4a9c-a81e-5f03f608545f" providerId="ADAL" clId="{06E992EB-7534-4DB8-ADC1-7F1B462D21F8}" dt="2025-02-06T11:37:14.215" v="6" actId="21"/>
          <ac:spMkLst>
            <pc:docMk/>
            <pc:sldMk cId="1237349949" sldId="2147375444"/>
            <ac:spMk id="38" creationId="{2809FB31-426F-1A2C-B8D0-C5D5CDABBEA8}"/>
          </ac:spMkLst>
        </pc:spChg>
        <pc:picChg chg="del">
          <ac:chgData name="Paolo Bernini" userId="c0f7ac9e-2d72-4a9c-a81e-5f03f608545f" providerId="ADAL" clId="{06E992EB-7534-4DB8-ADC1-7F1B462D21F8}" dt="2025-02-06T11:37:19.473" v="8" actId="21"/>
          <ac:picMkLst>
            <pc:docMk/>
            <pc:sldMk cId="1237349949" sldId="2147375444"/>
            <ac:picMk id="9" creationId="{2D03DF01-C45C-1B6F-76ED-E2D4E98245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1EC4-9292-4E70-992C-6756C60C7B7E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53C7-E787-4269-8258-4D637DEA84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44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0AD1A-BDAB-427E-B74D-FC2C2AD2A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A6D76E-9A2F-4DEB-B973-AA868DEC1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9D1E86-ACCF-4BC7-A1BB-3D9775B0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EF2286-7627-4D3C-9944-44C59071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E2505-9E64-4662-A2B6-675C488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21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3B8AE-4FE8-4E79-9715-D3EC1732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624570-D01C-4F73-A713-A62F254F1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16B67-7A7C-490D-BB7A-3886D165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2F2437-15D3-4AFD-9D94-7CA952FC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34C139-329E-4306-803B-FB1C8D97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5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5E8E75-815A-465F-A1A2-9F29565C0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95F550-8113-4BE1-80FC-E37AD925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BA8666-48B4-447B-A5F5-340E2A2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9F01B-1AA1-4093-9CAE-1A2A0B19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14343F-9DC6-4497-A3E8-3BC5CC38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65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27B4A-11D0-4F48-98F3-46DEF7D5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49B29-1836-4A3F-A334-9B434984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BF476C-70BB-401A-A104-34EF3007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32146-8D1F-4AC6-B477-6980734A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F31AE0-5F4B-4473-A4B0-52BF0170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1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29770-B224-4467-BE0A-906D3BD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2F9A86-DAE6-4579-89A1-C57B62DB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1A01DF-495B-40A1-9BF4-0A5C99AA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73EE5-376A-4D53-BDDA-1BC94A85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53618-D8DD-44DD-B466-6BA3E42E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57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D9A34-015F-4897-A60F-FCA970F4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17AA7E-A7EE-41EE-B73C-143B2133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F96BB4-362F-44B1-A804-E7E3DCB1D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6250B1-2543-4D1F-A459-84DA6B75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55AD2F-0FA0-495D-8D7C-98BF514F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A65565-FABE-43D6-8E47-25CE2AAE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65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D59FF-150D-4AB2-8BAE-0DE012DD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72316A-21F3-4E22-994F-5E64A45A7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5757B4-2CE9-4B67-9451-1D9D2554A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DA6E69-F4E4-40CA-9F7C-87BE40AC5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989A21-B038-4EB0-A9C9-6B8459C71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76BC279-EC90-457A-8526-BC1B8DFE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0589F7-9780-4200-A4A6-7BB837E3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6CC2F9-5AD0-40E7-B737-C2D72CE1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1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A71F9-24D9-428E-8568-26929630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7803A0-9B16-4332-89EE-80EF69E0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90661A-4B17-4E82-934D-A80E9DAC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206690-9EA2-450C-99C4-DCFB5908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24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8E7C07-3347-4B05-8BDF-9018D93B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A288B3-F7D7-4D24-BD80-4A4BEC1C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1F6550-5256-4013-9FF1-A36F62DE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9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5287C-3410-41AA-B092-3D645669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33BDE9-AF85-42A3-9D9D-87C0AD83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F8104E-C486-4627-8814-15C92C80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BE48A7-FBEC-421B-B058-5FE154CE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D67F3F-C3FF-4194-B9C6-FBB46861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8FE378-3122-4BD2-9030-A3A0569D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76BD7-B9A3-42BF-A931-1799E630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CAD99C-050B-499A-B4A6-EC11C68A5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81FFF3-40B1-4565-A5D1-41A03D3AE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02CADC-DF27-4406-B20E-B4946E27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04208E-4610-4888-836E-07737FAA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3A8A77-5C52-4941-A57D-21D0A551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0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3ED8E3-DAF2-4B6B-8913-14EA2ABE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C3A0C3-F522-4B9C-B617-F9E5101D0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9C8D5A-D2B2-46B2-970D-CAB75C900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E55B-6630-4741-BF56-B3062525A5C3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B5B8B-CD72-4F1B-B821-304B269D1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A7AFCD-B9B0-45BC-BF39-9C8CA44A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A150-CCD8-4145-B91A-B26201B54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64A03-0E54-B466-CF51-A1E37C4B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8CC1096D-6BCF-90BE-967B-0D3BE89A92A7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B32A6985-CF89-9960-DC53-983C7398F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5A9832F-2C29-CD1E-B4A7-39A9AB9750A8}"/>
              </a:ext>
            </a:extLst>
          </p:cNvPr>
          <p:cNvSpPr txBox="1">
            <a:spLocks/>
          </p:cNvSpPr>
          <p:nvPr/>
        </p:nvSpPr>
        <p:spPr>
          <a:xfrm>
            <a:off x="0" y="1983850"/>
            <a:ext cx="12123173" cy="318791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i="1" dirty="0">
                <a:solidFill>
                  <a:srgbClr val="008ECE"/>
                </a:solidFill>
              </a:rPr>
              <a:t>Dismissione dell’impianto di depurazione 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008ECE"/>
                </a:solidFill>
              </a:rPr>
              <a:t>di Porto Valtravaglia 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008ECE"/>
                </a:solidFill>
              </a:rPr>
              <a:t>e collettamento all’impianto di depurazione </a:t>
            </a:r>
          </a:p>
          <a:p>
            <a:pPr marL="0" indent="0" algn="ctr">
              <a:buNone/>
            </a:pPr>
            <a:r>
              <a:rPr lang="it-IT" sz="4000" b="1" i="1">
                <a:solidFill>
                  <a:srgbClr val="008ECE"/>
                </a:solidFill>
              </a:rPr>
              <a:t>di  </a:t>
            </a:r>
            <a:r>
              <a:rPr lang="it-IT" sz="4000" b="1" i="1" dirty="0">
                <a:solidFill>
                  <a:srgbClr val="008ECE"/>
                </a:solidFill>
              </a:rPr>
              <a:t>Luino- Voldomino</a:t>
            </a:r>
            <a:endParaRPr lang="en-US" sz="4000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12FC18CE-B245-C2CB-D424-D4246FE28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6A7CC32-3C91-BE94-F8D4-B5040C4EE843}"/>
              </a:ext>
            </a:extLst>
          </p:cNvPr>
          <p:cNvSpPr/>
          <p:nvPr/>
        </p:nvSpPr>
        <p:spPr>
          <a:xfrm>
            <a:off x="0" y="-8267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7C5FEB3-2D6D-4E05-4B65-149F8C7126F3}"/>
              </a:ext>
            </a:extLst>
          </p:cNvPr>
          <p:cNvSpPr txBox="1">
            <a:spLocks/>
          </p:cNvSpPr>
          <p:nvPr/>
        </p:nvSpPr>
        <p:spPr>
          <a:xfrm>
            <a:off x="1106893" y="0"/>
            <a:ext cx="11085107" cy="729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DE02DISTRIGO: Dismissione dell’impianto di depurazione di Porto Valtravaglia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1153E0-3CFB-2E94-EEC8-56C3D1DE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1899692"/>
            <a:ext cx="6155986" cy="4500146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BC68C648-92AE-7AFA-82A7-28B5F9213A50}"/>
              </a:ext>
            </a:extLst>
          </p:cNvPr>
          <p:cNvSpPr/>
          <p:nvPr/>
        </p:nvSpPr>
        <p:spPr>
          <a:xfrm>
            <a:off x="321844" y="1933662"/>
            <a:ext cx="1070728" cy="229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2B45BF-7858-7F35-AB4B-87A84EF86CC2}"/>
              </a:ext>
            </a:extLst>
          </p:cNvPr>
          <p:cNvSpPr txBox="1"/>
          <p:nvPr/>
        </p:nvSpPr>
        <p:spPr>
          <a:xfrm>
            <a:off x="1999015" y="5973392"/>
            <a:ext cx="1278886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Depuratore di Porto Valtravaglia (da dismettere)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AB40C83-ED3A-C9F8-5A3D-131B1D5F63EA}"/>
              </a:ext>
            </a:extLst>
          </p:cNvPr>
          <p:cNvCxnSpPr>
            <a:cxnSpLocks/>
          </p:cNvCxnSpPr>
          <p:nvPr/>
        </p:nvCxnSpPr>
        <p:spPr>
          <a:xfrm flipH="1">
            <a:off x="1040235" y="6207853"/>
            <a:ext cx="968928" cy="3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C54BE09-5A8A-4A73-DA7D-AEF066973CFC}"/>
              </a:ext>
            </a:extLst>
          </p:cNvPr>
          <p:cNvSpPr txBox="1"/>
          <p:nvPr/>
        </p:nvSpPr>
        <p:spPr>
          <a:xfrm>
            <a:off x="4537860" y="3734158"/>
            <a:ext cx="15521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Depuratore di Luino (recapito)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A3D5D94-7D0C-CBB4-80AE-E194D820B2E8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313940" y="3162650"/>
            <a:ext cx="835190" cy="571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444B6C9-CA05-88E8-CD80-1402CDB7341F}"/>
              </a:ext>
            </a:extLst>
          </p:cNvPr>
          <p:cNvSpPr txBox="1"/>
          <p:nvPr/>
        </p:nvSpPr>
        <p:spPr>
          <a:xfrm>
            <a:off x="2638717" y="4224046"/>
            <a:ext cx="17696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Tubazione in pressione da posare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0B51628-F39A-CC34-9ED2-34249C0C09D0}"/>
              </a:ext>
            </a:extLst>
          </p:cNvPr>
          <p:cNvCxnSpPr>
            <a:cxnSpLocks/>
          </p:cNvCxnSpPr>
          <p:nvPr/>
        </p:nvCxnSpPr>
        <p:spPr>
          <a:xfrm flipV="1">
            <a:off x="3277901" y="2416029"/>
            <a:ext cx="1016293" cy="179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848CA517-7775-9B8B-EA39-8A75BDF508A2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2095661" y="4424101"/>
            <a:ext cx="543056" cy="8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62E8720-9A0B-8671-06FD-565867E27EC3}"/>
              </a:ext>
            </a:extLst>
          </p:cNvPr>
          <p:cNvSpPr txBox="1"/>
          <p:nvPr/>
        </p:nvSpPr>
        <p:spPr>
          <a:xfrm>
            <a:off x="2012226" y="2078906"/>
            <a:ext cx="9689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Sollevamento intermedio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8E3AA001-89B0-7B75-60E1-5CB7C3AA8392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981154" y="2021747"/>
            <a:ext cx="768725" cy="25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79D0E27C-D887-6093-EC35-3E7469AA1BA6}"/>
              </a:ext>
            </a:extLst>
          </p:cNvPr>
          <p:cNvSpPr/>
          <p:nvPr/>
        </p:nvSpPr>
        <p:spPr>
          <a:xfrm>
            <a:off x="6629580" y="5126434"/>
            <a:ext cx="2667585" cy="7530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3474DCE-0A43-EF72-1B2A-8213E2285B4F}"/>
              </a:ext>
            </a:extLst>
          </p:cNvPr>
          <p:cNvSpPr txBox="1"/>
          <p:nvPr/>
        </p:nvSpPr>
        <p:spPr>
          <a:xfrm>
            <a:off x="6624445" y="5248217"/>
            <a:ext cx="266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Importo QE: </a:t>
            </a:r>
          </a:p>
          <a:p>
            <a:pPr algn="ctr"/>
            <a:r>
              <a:rPr lang="it-IT" sz="1400" dirty="0"/>
              <a:t>5.600.000,00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75F608F3-F50E-AC1D-AF5C-CD14CBE599E8}"/>
              </a:ext>
            </a:extLst>
          </p:cNvPr>
          <p:cNvSpPr/>
          <p:nvPr/>
        </p:nvSpPr>
        <p:spPr>
          <a:xfrm>
            <a:off x="9438645" y="5108047"/>
            <a:ext cx="2667585" cy="7530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41566DE-E18C-14E0-A231-878E1B75CA4A}"/>
              </a:ext>
            </a:extLst>
          </p:cNvPr>
          <p:cNvSpPr txBox="1"/>
          <p:nvPr/>
        </p:nvSpPr>
        <p:spPr>
          <a:xfrm>
            <a:off x="9433510" y="5232595"/>
            <a:ext cx="266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Importo Lordo lavori: </a:t>
            </a:r>
            <a:r>
              <a:rPr lang="it-IT" sz="1400" dirty="0"/>
              <a:t>5.352.820,00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EE48673A-E972-BEC8-7D01-E299314A3AC7}"/>
              </a:ext>
            </a:extLst>
          </p:cNvPr>
          <p:cNvSpPr/>
          <p:nvPr/>
        </p:nvSpPr>
        <p:spPr>
          <a:xfrm>
            <a:off x="9443780" y="5911249"/>
            <a:ext cx="2667585" cy="7530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4F25E49-BF31-0F15-277C-705F7643F2AB}"/>
              </a:ext>
            </a:extLst>
          </p:cNvPr>
          <p:cNvSpPr txBox="1"/>
          <p:nvPr/>
        </p:nvSpPr>
        <p:spPr>
          <a:xfrm>
            <a:off x="9433510" y="6023994"/>
            <a:ext cx="266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Importo Netto lavori: </a:t>
            </a:r>
            <a:r>
              <a:rPr lang="it-IT" sz="1400" dirty="0"/>
              <a:t>4.603.109,02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8D8296-4553-D0FC-9212-893EC18900D7}"/>
              </a:ext>
            </a:extLst>
          </p:cNvPr>
          <p:cNvSpPr txBox="1"/>
          <p:nvPr/>
        </p:nvSpPr>
        <p:spPr>
          <a:xfrm>
            <a:off x="6900011" y="2371046"/>
            <a:ext cx="5085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DE02DISTRIGO: Dismissione dell’impianto di depurazione di Porto Valtravaglia; collettamento al depuratore di Luino. Installazione sollevamento presso attuale depuratore di </a:t>
            </a:r>
            <a:r>
              <a:rPr lang="it-IT" dirty="0" err="1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Portovaltravaglia</a:t>
            </a:r>
            <a:r>
              <a:rPr lang="it-IT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sollevamento intermedio nel Comune di Germignaga, </a:t>
            </a:r>
            <a:r>
              <a:rPr lang="it-IT" dirty="0">
                <a:solidFill>
                  <a:srgbClr val="2E384D"/>
                </a:solidFill>
                <a:latin typeface="Abadi" panose="020B0604020104020204" pitchFamily="34" charset="0"/>
                <a:ea typeface="Source Sans Pro" panose="020B0503030403020204" pitchFamily="34" charset="0"/>
              </a:rPr>
              <a:t>~</a:t>
            </a:r>
            <a:r>
              <a:rPr lang="it-IT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 km rete in pressione DN400. </a:t>
            </a:r>
            <a:r>
              <a:rPr lang="it-IT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Commessa finalizzata al superamento di Procedura di Infrazione Comunitaria.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07DAEF3-8C90-661B-5971-A1F4F65C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630" y="19029"/>
            <a:ext cx="1552082" cy="7147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1BC3EBF-54F0-DD5B-E748-3CEB1CAF2A87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E918EE0-993A-32EB-FCB3-AB73A1D1B388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188BFC3-47D9-F416-BE08-6FF485E5F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1E3FEAD-70FF-41EC-37F2-E79B3A3B60F8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presso ID Luino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171C7C7-E83F-9F6D-F2DD-BAB76FFE5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12" name="Rectangle: Rounded Corners 4760">
            <a:extLst>
              <a:ext uri="{FF2B5EF4-FFF2-40B4-BE49-F238E27FC236}">
                <a16:creationId xmlns:a16="http://schemas.microsoft.com/office/drawing/2014/main" id="{26EA39FE-9C9B-D521-4DE2-24A0A0BE7EEB}"/>
              </a:ext>
            </a:extLst>
          </p:cNvPr>
          <p:cNvSpPr/>
          <p:nvPr/>
        </p:nvSpPr>
        <p:spPr>
          <a:xfrm>
            <a:off x="1392572" y="1102185"/>
            <a:ext cx="9116962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DESCRIZIONE COMMESSA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08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D8F21-47F0-FCC9-7B9D-74A84D2B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281E9DC-B465-BFA1-DAA2-5CF19998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0" t="17758" r="8515" b="21109"/>
          <a:stretch/>
        </p:blipFill>
        <p:spPr>
          <a:xfrm>
            <a:off x="1423686" y="1676905"/>
            <a:ext cx="9085848" cy="428027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B0CFAB8-A3F1-7AC8-23EC-2CCFE1750D95}"/>
              </a:ext>
            </a:extLst>
          </p:cNvPr>
          <p:cNvSpPr/>
          <p:nvPr/>
        </p:nvSpPr>
        <p:spPr>
          <a:xfrm>
            <a:off x="0" y="-8267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E674963-8349-5578-AC9A-BE4163299971}"/>
              </a:ext>
            </a:extLst>
          </p:cNvPr>
          <p:cNvSpPr txBox="1">
            <a:spLocks/>
          </p:cNvSpPr>
          <p:nvPr/>
        </p:nvSpPr>
        <p:spPr>
          <a:xfrm>
            <a:off x="1106893" y="0"/>
            <a:ext cx="11085107" cy="729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DE02DISTRIGO: Dismissione dell’impianto di depurazione di Porto Valtravaglia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A9E838F-3421-F5F9-DDED-A9015D9B63F6}"/>
              </a:ext>
            </a:extLst>
          </p:cNvPr>
          <p:cNvCxnSpPr>
            <a:cxnSpLocks/>
          </p:cNvCxnSpPr>
          <p:nvPr/>
        </p:nvCxnSpPr>
        <p:spPr>
          <a:xfrm flipV="1">
            <a:off x="3277901" y="2416029"/>
            <a:ext cx="1016293" cy="179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733F065-8224-3753-32A1-C4F8E133C441}"/>
              </a:ext>
            </a:extLst>
          </p:cNvPr>
          <p:cNvSpPr txBox="1"/>
          <p:nvPr/>
        </p:nvSpPr>
        <p:spPr>
          <a:xfrm>
            <a:off x="3080535" y="1906383"/>
            <a:ext cx="9689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Sollevamento intermedio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0AACFEA-C716-74EA-0875-ACBF5943323A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049463" y="1796847"/>
            <a:ext cx="983714" cy="309591"/>
          </a:xfrm>
          <a:prstGeom prst="straightConnector1">
            <a:avLst/>
          </a:prstGeom>
          <a:ln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7FBDC24-E142-EDD7-A104-813DA8213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630" y="19029"/>
            <a:ext cx="1552082" cy="71477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62CFEF4-B06D-80F2-7C8C-1010949A48B4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83AB24F-70EA-2D53-5118-76C423719129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490FE0E-DC43-9B52-87F8-4C5FB484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1A82CE2-AE36-D21A-1A0D-B8721CC9431E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a Luino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C624D67-5441-DFAD-5055-21218D92E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12" name="Rectangle: Rounded Corners 4760">
            <a:extLst>
              <a:ext uri="{FF2B5EF4-FFF2-40B4-BE49-F238E27FC236}">
                <a16:creationId xmlns:a16="http://schemas.microsoft.com/office/drawing/2014/main" id="{55092955-6D2E-7BAF-E775-4874CB562860}"/>
              </a:ext>
            </a:extLst>
          </p:cNvPr>
          <p:cNvSpPr/>
          <p:nvPr/>
        </p:nvSpPr>
        <p:spPr>
          <a:xfrm>
            <a:off x="1392572" y="1102185"/>
            <a:ext cx="9116962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INTERCONNESSIONE IDRAULICA A FINIRE LAVORI (A </a:t>
            </a:r>
            <a:r>
              <a:rPr lang="en-US" sz="2400" b="1" dirty="0">
                <a:cs typeface="Calibri"/>
                <a:sym typeface="Wingdings" panose="05000000000000000000" pitchFamily="2" charset="2"/>
              </a:rPr>
              <a:t> B  C  D)</a:t>
            </a:r>
            <a:endParaRPr lang="en-US" sz="24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41CF24-EE2B-063E-AF44-D3D5FF3825D5}"/>
              </a:ext>
            </a:extLst>
          </p:cNvPr>
          <p:cNvSpPr txBox="1"/>
          <p:nvPr/>
        </p:nvSpPr>
        <p:spPr>
          <a:xfrm>
            <a:off x="2200533" y="5085123"/>
            <a:ext cx="274813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579341-ACEB-C5AA-42C9-A6A82AEDD96D}"/>
              </a:ext>
            </a:extLst>
          </p:cNvPr>
          <p:cNvSpPr txBox="1"/>
          <p:nvPr/>
        </p:nvSpPr>
        <p:spPr>
          <a:xfrm>
            <a:off x="5033177" y="1647316"/>
            <a:ext cx="274813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8FACF7-D867-386A-3464-C01BF4EDCD35}"/>
              </a:ext>
            </a:extLst>
          </p:cNvPr>
          <p:cNvSpPr txBox="1"/>
          <p:nvPr/>
        </p:nvSpPr>
        <p:spPr>
          <a:xfrm>
            <a:off x="6096000" y="2873013"/>
            <a:ext cx="274813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F066A1B-86DC-238B-C903-44D4CC011D91}"/>
              </a:ext>
            </a:extLst>
          </p:cNvPr>
          <p:cNvSpPr txBox="1"/>
          <p:nvPr/>
        </p:nvSpPr>
        <p:spPr>
          <a:xfrm>
            <a:off x="9167091" y="5181096"/>
            <a:ext cx="274813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939A3A51-BB3E-CC72-9D53-AAFD0EF224D1}"/>
              </a:ext>
            </a:extLst>
          </p:cNvPr>
          <p:cNvSpPr/>
          <p:nvPr/>
        </p:nvSpPr>
        <p:spPr>
          <a:xfrm>
            <a:off x="3850080" y="6121828"/>
            <a:ext cx="4369792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Programma, in continuità ed a finire, dei lavori</a:t>
            </a:r>
          </a:p>
        </p:txBody>
      </p:sp>
    </p:spTree>
    <p:extLst>
      <p:ext uri="{BB962C8B-B14F-4D97-AF65-F5344CB8AC3E}">
        <p14:creationId xmlns:p14="http://schemas.microsoft.com/office/powerpoint/2010/main" val="351368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BCE645CD-0C47-4469-A1A4-5633AAA4E5EE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EAA1F43-FB83-454B-AEAF-96F60C08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E147BD8-39CB-4FBD-82DD-7BA25ECB3F45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a Luino</a:t>
            </a:r>
            <a:endParaRPr lang="en-US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A6BB0A4F-854E-26A9-3CE5-8309A314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6" name="Rectangle: Rounded Corners 4760">
            <a:extLst>
              <a:ext uri="{FF2B5EF4-FFF2-40B4-BE49-F238E27FC236}">
                <a16:creationId xmlns:a16="http://schemas.microsoft.com/office/drawing/2014/main" id="{D160920E-70BB-4C13-A0A6-F1966BD7977D}"/>
              </a:ext>
            </a:extLst>
          </p:cNvPr>
          <p:cNvSpPr/>
          <p:nvPr/>
        </p:nvSpPr>
        <p:spPr>
          <a:xfrm>
            <a:off x="1196789" y="943746"/>
            <a:ext cx="9116962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PROGRAMMA A FINIRE DEI LAVORI SU SP 69</a:t>
            </a:r>
            <a:endParaRPr lang="en-US" sz="2400" b="1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623E88F-9E0F-45A5-B477-5FDDFD662507}"/>
              </a:ext>
            </a:extLst>
          </p:cNvPr>
          <p:cNvSpPr/>
          <p:nvPr/>
        </p:nvSpPr>
        <p:spPr>
          <a:xfrm>
            <a:off x="935546" y="2101891"/>
            <a:ext cx="2546955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- Aprile 2025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1AFA358A-22C3-4DC6-A428-9CD1A805FA85}"/>
              </a:ext>
            </a:extLst>
          </p:cNvPr>
          <p:cNvSpPr/>
          <p:nvPr/>
        </p:nvSpPr>
        <p:spPr>
          <a:xfrm flipV="1">
            <a:off x="3729021" y="2271531"/>
            <a:ext cx="891725" cy="292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A66AE46E-ADBF-4869-A600-5B813FD77703}"/>
              </a:ext>
            </a:extLst>
          </p:cNvPr>
          <p:cNvSpPr/>
          <p:nvPr/>
        </p:nvSpPr>
        <p:spPr>
          <a:xfrm>
            <a:off x="4838247" y="1682922"/>
            <a:ext cx="567115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Esecuzione lavorazioni di scavo e posa pipeline DN 400 su SP 69</a:t>
            </a:r>
            <a:b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(chiusura per tratti della SP 69 - stesse modalità già condivise)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F09F15D0-437C-4BE4-A545-7A18CCA026DA}"/>
              </a:ext>
            </a:extLst>
          </p:cNvPr>
          <p:cNvSpPr/>
          <p:nvPr/>
        </p:nvSpPr>
        <p:spPr>
          <a:xfrm>
            <a:off x="4867267" y="2476636"/>
            <a:ext cx="564213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Avanzamento stimato, salvo imprevisti, lavorazioni da A verso B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669A5D4-FCBD-E10B-39D0-A3A76DD3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03" t="28709" r="16312" b="22903"/>
          <a:stretch/>
        </p:blipFill>
        <p:spPr>
          <a:xfrm>
            <a:off x="2209023" y="3208519"/>
            <a:ext cx="6824921" cy="34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1D94-D645-E987-C342-6ED3A3415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A856D5A1-7CE0-EB5B-2A1E-24EC68ED0132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EADDBF69-D000-343D-FE10-77C86260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77EC7DAB-05E8-73E2-2467-2B6294B3026C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a Luino</a:t>
            </a:r>
            <a:endParaRPr lang="en-US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396347F-808C-46A1-B861-A1287277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0CEEC7E-A9B9-8262-2891-5DDBF4EE9A3E}"/>
              </a:ext>
            </a:extLst>
          </p:cNvPr>
          <p:cNvSpPr/>
          <p:nvPr/>
        </p:nvSpPr>
        <p:spPr>
          <a:xfrm>
            <a:off x="1179097" y="2024067"/>
            <a:ext cx="2274216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Aprile-Luglio/Ago 2025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8CD3B281-81CE-3912-280C-61820494BC59}"/>
              </a:ext>
            </a:extLst>
          </p:cNvPr>
          <p:cNvSpPr/>
          <p:nvPr/>
        </p:nvSpPr>
        <p:spPr>
          <a:xfrm flipV="1">
            <a:off x="3699833" y="2193707"/>
            <a:ext cx="891725" cy="292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35A752F4-ADF0-C390-1DA8-0F58D5C50BF6}"/>
              </a:ext>
            </a:extLst>
          </p:cNvPr>
          <p:cNvSpPr/>
          <p:nvPr/>
        </p:nvSpPr>
        <p:spPr>
          <a:xfrm>
            <a:off x="4809059" y="1605098"/>
            <a:ext cx="567115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Esecuzione lavorazioni di scavo e posa pipeline DN 400 in parte su SP 69 (fino al punto C) ed in parte in ambito urbano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2D2497AF-4291-EFFA-96B3-F3EDBDBD8398}"/>
              </a:ext>
            </a:extLst>
          </p:cNvPr>
          <p:cNvSpPr/>
          <p:nvPr/>
        </p:nvSpPr>
        <p:spPr>
          <a:xfrm>
            <a:off x="4838079" y="2398812"/>
            <a:ext cx="564213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Avanzamento stimato, salvo imprevisti, lavorazioni da B verso D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DC5169-9245-5692-A5C2-3CC1BC0111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03" t="28709" r="16312" b="22903"/>
          <a:stretch/>
        </p:blipFill>
        <p:spPr>
          <a:xfrm>
            <a:off x="2297781" y="3178618"/>
            <a:ext cx="6824921" cy="3440909"/>
          </a:xfrm>
          <a:prstGeom prst="rect">
            <a:avLst/>
          </a:prstGeom>
        </p:spPr>
      </p:pic>
      <p:sp>
        <p:nvSpPr>
          <p:cNvPr id="2" name="Rectangle: Rounded Corners 4760">
            <a:extLst>
              <a:ext uri="{FF2B5EF4-FFF2-40B4-BE49-F238E27FC236}">
                <a16:creationId xmlns:a16="http://schemas.microsoft.com/office/drawing/2014/main" id="{E9DC46E4-913A-EF89-8DBC-FA04BEC28E56}"/>
              </a:ext>
            </a:extLst>
          </p:cNvPr>
          <p:cNvSpPr/>
          <p:nvPr/>
        </p:nvSpPr>
        <p:spPr>
          <a:xfrm>
            <a:off x="1196789" y="943746"/>
            <a:ext cx="9116962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PROGRAMMA A FINIRE DEI LAVORI SU SP 69 ED IN AMBITO URBANO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90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A56D6-5964-9C16-0B81-48B0617C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C73D5115-C8ED-DB93-4402-C5E237CF63DE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21FAD7DB-7056-40E9-98E4-998BBB14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0BC31D7B-088A-BF43-0594-34B33AED2E2A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a Luino</a:t>
            </a:r>
            <a:endParaRPr lang="en-US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D7360377-A8AF-C298-38C6-7FACDA66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6" name="Rectangle: Rounded Corners 4760">
            <a:extLst>
              <a:ext uri="{FF2B5EF4-FFF2-40B4-BE49-F238E27FC236}">
                <a16:creationId xmlns:a16="http://schemas.microsoft.com/office/drawing/2014/main" id="{60E73DA6-A8FD-DDD9-94A8-E466130FF745}"/>
              </a:ext>
            </a:extLst>
          </p:cNvPr>
          <p:cNvSpPr/>
          <p:nvPr/>
        </p:nvSpPr>
        <p:spPr>
          <a:xfrm>
            <a:off x="1386908" y="943746"/>
            <a:ext cx="8626221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CRONOPROGRAMMA A FINIRE DEI LAVORI</a:t>
            </a:r>
            <a:endParaRPr lang="en-US" sz="2400" b="1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FF0C4AB-0D3E-10FE-40F8-9ED4B78C0DC9}"/>
              </a:ext>
            </a:extLst>
          </p:cNvPr>
          <p:cNvSpPr/>
          <p:nvPr/>
        </p:nvSpPr>
        <p:spPr>
          <a:xfrm>
            <a:off x="1071726" y="2043525"/>
            <a:ext cx="2546955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- Aprile 2025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B3662775-6D94-6926-ABE1-75AF9828FC5A}"/>
              </a:ext>
            </a:extLst>
          </p:cNvPr>
          <p:cNvSpPr/>
          <p:nvPr/>
        </p:nvSpPr>
        <p:spPr>
          <a:xfrm flipV="1">
            <a:off x="3865201" y="2213165"/>
            <a:ext cx="891725" cy="292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E73851B8-E69F-DEDA-EAF8-54FA4920F87F}"/>
              </a:ext>
            </a:extLst>
          </p:cNvPr>
          <p:cNvSpPr/>
          <p:nvPr/>
        </p:nvSpPr>
        <p:spPr>
          <a:xfrm>
            <a:off x="4974427" y="1624556"/>
            <a:ext cx="567115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Esecuzione lavorazioni di scavo e posa pipeline DN 400 su SP 69</a:t>
            </a:r>
            <a:b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(chiusura per tratti della SP 69 stesse modalità già condivise)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E201DA0C-AA2A-4A4E-08E1-5C9562189196}"/>
              </a:ext>
            </a:extLst>
          </p:cNvPr>
          <p:cNvSpPr/>
          <p:nvPr/>
        </p:nvSpPr>
        <p:spPr>
          <a:xfrm>
            <a:off x="5003447" y="2418270"/>
            <a:ext cx="564213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Avanzamento stimato, salvo imprevisti, lavorazioni da A verso B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934494D-A98F-D37F-9428-6AA9ED6F54E2}"/>
              </a:ext>
            </a:extLst>
          </p:cNvPr>
          <p:cNvSpPr/>
          <p:nvPr/>
        </p:nvSpPr>
        <p:spPr>
          <a:xfrm>
            <a:off x="1079274" y="3662576"/>
            <a:ext cx="2546955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Aprile-Luglio/Ago 2025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66391D0-2ECA-A068-EAEA-73AC6C013FF6}"/>
              </a:ext>
            </a:extLst>
          </p:cNvPr>
          <p:cNvSpPr/>
          <p:nvPr/>
        </p:nvSpPr>
        <p:spPr>
          <a:xfrm flipV="1">
            <a:off x="3872749" y="3832216"/>
            <a:ext cx="891725" cy="292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01E1EAF-ABBB-7D6C-4BC2-144ADF31018E}"/>
              </a:ext>
            </a:extLst>
          </p:cNvPr>
          <p:cNvSpPr/>
          <p:nvPr/>
        </p:nvSpPr>
        <p:spPr>
          <a:xfrm>
            <a:off x="4981975" y="3243607"/>
            <a:ext cx="567115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Scavo e posa pipeline DN 400 in parte residua su SP 69 (fino al punto C) ed in parte in ambito urbano e chiusura work SSB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52E38F9-4D1C-0A2A-E9DF-99AEF647E4A9}"/>
              </a:ext>
            </a:extLst>
          </p:cNvPr>
          <p:cNvSpPr/>
          <p:nvPr/>
        </p:nvSpPr>
        <p:spPr>
          <a:xfrm>
            <a:off x="4991544" y="4017861"/>
            <a:ext cx="564213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Avanzamento stimato, salvo imprevisti, lavorazioni da B verso D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E2D6527-4382-5034-D8D6-5FD3086FEE9A}"/>
              </a:ext>
            </a:extLst>
          </p:cNvPr>
          <p:cNvSpPr/>
          <p:nvPr/>
        </p:nvSpPr>
        <p:spPr>
          <a:xfrm>
            <a:off x="1079274" y="4917842"/>
            <a:ext cx="2539407" cy="6106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Settembre-Ottobre 2025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9DE073A-FCF4-B716-49E1-D7E6B7879245}"/>
              </a:ext>
            </a:extLst>
          </p:cNvPr>
          <p:cNvSpPr/>
          <p:nvPr/>
        </p:nvSpPr>
        <p:spPr>
          <a:xfrm flipV="1">
            <a:off x="3865201" y="5087482"/>
            <a:ext cx="891725" cy="2925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0AFDB33-C528-B804-7C91-E3D41B80F6C0}"/>
              </a:ext>
            </a:extLst>
          </p:cNvPr>
          <p:cNvSpPr/>
          <p:nvPr/>
        </p:nvSpPr>
        <p:spPr>
          <a:xfrm>
            <a:off x="4974427" y="4879121"/>
            <a:ext cx="5642130" cy="6106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Ripristini definitivi asfalti e chiusura di ogni lavorazione </a:t>
            </a:r>
            <a:b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presso ID Porto Valtravaglia (SSA)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050E8DD-ACB0-9FB2-850D-3EF1B2D63DD1}"/>
              </a:ext>
            </a:extLst>
          </p:cNvPr>
          <p:cNvSpPr/>
          <p:nvPr/>
        </p:nvSpPr>
        <p:spPr>
          <a:xfrm>
            <a:off x="5003447" y="5672835"/>
            <a:ext cx="5642130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 Funzionali, Collaudi, Consegna al Gestore e Chiusura Appalto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306ED82-0CA8-095D-BA54-A9B7899054C7}"/>
              </a:ext>
            </a:extLst>
          </p:cNvPr>
          <p:cNvSpPr/>
          <p:nvPr/>
        </p:nvSpPr>
        <p:spPr>
          <a:xfrm>
            <a:off x="1077768" y="5731141"/>
            <a:ext cx="2539407" cy="610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Ottobre-Dicembre 2025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DA3A71A2-76DA-6D7B-C25C-E1AC36C33804}"/>
              </a:ext>
            </a:extLst>
          </p:cNvPr>
          <p:cNvSpPr/>
          <p:nvPr/>
        </p:nvSpPr>
        <p:spPr>
          <a:xfrm flipV="1">
            <a:off x="3863695" y="5873622"/>
            <a:ext cx="891725" cy="29251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1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4961-CD2E-3606-249B-D73DBB8E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C58FE9B1-63F4-C3AD-CBA2-65DB866B969B}"/>
              </a:ext>
            </a:extLst>
          </p:cNvPr>
          <p:cNvSpPr/>
          <p:nvPr/>
        </p:nvSpPr>
        <p:spPr>
          <a:xfrm>
            <a:off x="0" y="1"/>
            <a:ext cx="12192000" cy="90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CFCF52C9-68AA-7EB1-7006-8B2A7132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16" y="308343"/>
            <a:ext cx="1829217" cy="431535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F59073D-9657-F96D-8BD3-7ED8CA4F3CB0}"/>
              </a:ext>
            </a:extLst>
          </p:cNvPr>
          <p:cNvSpPr txBox="1">
            <a:spLocks/>
          </p:cNvSpPr>
          <p:nvPr/>
        </p:nvSpPr>
        <p:spPr>
          <a:xfrm>
            <a:off x="2025042" y="125555"/>
            <a:ext cx="7864394" cy="58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008ECE"/>
                </a:solidFill>
              </a:rPr>
              <a:t>DE02DISTRIGO: Dismissione dell’impianto di depurazione di Porto Valtravaglia e collettamento a Luino</a:t>
            </a:r>
            <a:endParaRPr lang="en-US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3DBBB82C-9366-8128-4BB6-46E5F0F8D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25" y="189325"/>
            <a:ext cx="1469591" cy="665185"/>
          </a:xfrm>
          <a:prstGeom prst="rect">
            <a:avLst/>
          </a:prstGeom>
        </p:spPr>
      </p:pic>
      <p:sp>
        <p:nvSpPr>
          <p:cNvPr id="6" name="Rectangle: Rounded Corners 4760">
            <a:extLst>
              <a:ext uri="{FF2B5EF4-FFF2-40B4-BE49-F238E27FC236}">
                <a16:creationId xmlns:a16="http://schemas.microsoft.com/office/drawing/2014/main" id="{894C2648-FE63-14FD-4037-4C17BAF91C0B}"/>
              </a:ext>
            </a:extLst>
          </p:cNvPr>
          <p:cNvSpPr/>
          <p:nvPr/>
        </p:nvSpPr>
        <p:spPr>
          <a:xfrm>
            <a:off x="1386908" y="943746"/>
            <a:ext cx="8626221" cy="41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AVANZAEMENTO AL 10/12/2024 in Via Verdi Germignaga</a:t>
            </a:r>
            <a:endParaRPr lang="en-US" sz="24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93A15F1-A409-41BC-9714-4DD2E2C8AD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3" t="6100" r="3697" b="9361"/>
          <a:stretch/>
        </p:blipFill>
        <p:spPr>
          <a:xfrm>
            <a:off x="1324802" y="1663428"/>
            <a:ext cx="8688327" cy="43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456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Source Sans 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Glifo graphic design studio</dc:creator>
  <cp:lastModifiedBy>Paolo Bernini</cp:lastModifiedBy>
  <cp:revision>98</cp:revision>
  <dcterms:created xsi:type="dcterms:W3CDTF">2020-10-30T10:07:32Z</dcterms:created>
  <dcterms:modified xsi:type="dcterms:W3CDTF">2025-02-06T11:40:00Z</dcterms:modified>
</cp:coreProperties>
</file>